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75" r:id="rId4"/>
    <p:sldId id="261" r:id="rId5"/>
    <p:sldId id="262" r:id="rId6"/>
    <p:sldId id="263" r:id="rId7"/>
    <p:sldId id="267" r:id="rId8"/>
    <p:sldId id="273" r:id="rId9"/>
    <p:sldId id="268" r:id="rId10"/>
    <p:sldId id="265" r:id="rId11"/>
    <p:sldId id="269" r:id="rId12"/>
    <p:sldId id="266" r:id="rId13"/>
    <p:sldId id="271" r:id="rId14"/>
    <p:sldId id="272" r:id="rId15"/>
    <p:sldId id="276" r:id="rId16"/>
    <p:sldId id="277" r:id="rId17"/>
    <p:sldId id="274"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7D6C41-404C-4B75-ACA7-91A5680EF29F}" v="5" dt="2023-09-30T05:49:1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9/30/2023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9/30/2023</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dirty="0"/>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9/30/2023</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dirty="0"/>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9/30/2023</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dirty="0"/>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9/30/2023</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dirty="0"/>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9/30/2023</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dirty="0"/>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9/30/2023</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dirty="0"/>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9/30/2023</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dirty="0"/>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9/30/2023</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dirty="0"/>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9/30/2023</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dirty="0"/>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9/30/2023</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dirty="0"/>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9/30/2023</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dirty="0"/>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E186D-9302-4521-A1A1-C93D5FB02F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1F9401-1658-4BF4-A799-7D41BEE092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9/30/2023</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63287" y="740229"/>
            <a:ext cx="11517084" cy="2059184"/>
          </a:xfrm>
        </p:spPr>
        <p:txBody>
          <a:bodyPr anchor="t">
            <a:normAutofit/>
          </a:bodyPr>
          <a:lstStyle/>
          <a:p>
            <a:r>
              <a:rPr lang="en-US" sz="3100" b="1" dirty="0">
                <a:solidFill>
                  <a:schemeClr val="accent1"/>
                </a:solidFill>
                <a:latin typeface="Arial" panose="020B0604020202020204" pitchFamily="34" charset="0"/>
                <a:cs typeface="Arial" panose="020B0604020202020204" pitchFamily="34" charset="0"/>
              </a:rPr>
              <a:t> TRACK1_APPLIED_CC_FOR_SOFTWARE_DEPLOYMENT</a:t>
            </a:r>
            <a:br>
              <a:rPr lang="en-US" sz="3100" b="1" dirty="0">
                <a:solidFill>
                  <a:schemeClr val="accent1"/>
                </a:solidFill>
                <a:latin typeface="Arial" panose="020B0604020202020204" pitchFamily="34" charset="0"/>
                <a:cs typeface="Arial" panose="020B0604020202020204" pitchFamily="34" charset="0"/>
              </a:rPr>
            </a:br>
            <a:r>
              <a:rPr lang="en-US" sz="3100" b="1" dirty="0">
                <a:solidFill>
                  <a:srgbClr val="FF0000"/>
                </a:solidFill>
                <a:latin typeface="Arial" panose="020B0604020202020204" pitchFamily="34" charset="0"/>
                <a:cs typeface="Arial" panose="020B0604020202020204" pitchFamily="34" charset="0"/>
              </a:rPr>
              <a:t>E-COMMERCE</a:t>
            </a:r>
            <a:br>
              <a:rPr lang="en-US" b="1" dirty="0">
                <a:solidFill>
                  <a:schemeClr val="accent1"/>
                </a:solidFill>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(T-SHIRT FACTORY)</a:t>
            </a:r>
          </a:p>
        </p:txBody>
      </p:sp>
      <p:sp>
        <p:nvSpPr>
          <p:cNvPr id="4" name="TextBox 3"/>
          <p:cNvSpPr txBox="1"/>
          <p:nvPr/>
        </p:nvSpPr>
        <p:spPr>
          <a:xfrm>
            <a:off x="1975489" y="2257876"/>
            <a:ext cx="9039066" cy="4708981"/>
          </a:xfrm>
          <a:prstGeom prst="rect">
            <a:avLst/>
          </a:prstGeom>
          <a:noFill/>
        </p:spPr>
        <p:txBody>
          <a:bodyPr wrap="square" rtlCol="0">
            <a:spAutoFit/>
          </a:bodyPr>
          <a:lstStyle/>
          <a:p>
            <a:endParaRPr lang="en-US" sz="2000" b="1" dirty="0">
              <a:solidFill>
                <a:schemeClr val="accent1">
                  <a:lumMod val="75000"/>
                </a:schemeClr>
              </a:solidFill>
              <a:latin typeface="Arial" pitchFamily="34" charset="0"/>
              <a:cs typeface="Arial" pitchFamily="34" charset="0"/>
            </a:endParaRPr>
          </a:p>
          <a:p>
            <a:r>
              <a:rPr lang="en-US" sz="2000" b="1" dirty="0">
                <a:solidFill>
                  <a:srgbClr val="C00000"/>
                </a:solidFill>
                <a:latin typeface="Arial" pitchFamily="34" charset="0"/>
                <a:cs typeface="Arial" pitchFamily="34" charset="0"/>
              </a:rPr>
              <a:t>Presented by: </a:t>
            </a:r>
          </a:p>
          <a:p>
            <a:endParaRPr lang="en-US" sz="2000" b="1" dirty="0">
              <a:solidFill>
                <a:srgbClr val="C00000"/>
              </a:solidFill>
              <a:latin typeface="Arial" pitchFamily="34" charset="0"/>
              <a:cs typeface="Arial" pitchFamily="34" charset="0"/>
            </a:endParaRPr>
          </a:p>
          <a:p>
            <a:r>
              <a:rPr lang="en-US" sz="2400" b="1" dirty="0">
                <a:solidFill>
                  <a:srgbClr val="C00000"/>
                </a:solidFill>
                <a:cs typeface="Times New Roman" panose="02020603050405020304" pitchFamily="18" charset="0"/>
              </a:rPr>
              <a:t>1. KONDURU HARI PRASAD RAJU – 20RU1A0526</a:t>
            </a:r>
          </a:p>
          <a:p>
            <a:r>
              <a:rPr lang="en-US" sz="2400" b="1" dirty="0">
                <a:solidFill>
                  <a:srgbClr val="C00000"/>
                </a:solidFill>
                <a:cs typeface="Times New Roman" panose="02020603050405020304" pitchFamily="18" charset="0"/>
              </a:rPr>
              <a:t>2. CHALAMKOTI SURESH                 – 20RU1A0510             </a:t>
            </a:r>
          </a:p>
          <a:p>
            <a:r>
              <a:rPr lang="en-US" sz="2400" b="1" dirty="0">
                <a:solidFill>
                  <a:srgbClr val="C00000"/>
                </a:solidFill>
                <a:cs typeface="Times New Roman" panose="02020603050405020304" pitchFamily="18" charset="0"/>
              </a:rPr>
              <a:t>3. KOPPULA KRISHNA VENI            – 20RU1A0527</a:t>
            </a:r>
          </a:p>
          <a:p>
            <a:r>
              <a:rPr lang="en-US" sz="2400" b="1" dirty="0">
                <a:solidFill>
                  <a:srgbClr val="C00000"/>
                </a:solidFill>
                <a:cs typeface="Times New Roman" panose="02020603050405020304" pitchFamily="18" charset="0"/>
              </a:rPr>
              <a:t>4. VENNAPUSA HARITHA                – 21RU5A0413</a:t>
            </a:r>
          </a:p>
          <a:p>
            <a:endParaRPr lang="en-US" sz="2400" b="1" dirty="0">
              <a:solidFill>
                <a:srgbClr val="FF0000"/>
              </a:solidFill>
              <a:cs typeface="Times New Roman" panose="02020603050405020304" pitchFamily="18" charset="0"/>
            </a:endParaRPr>
          </a:p>
          <a:p>
            <a:endParaRPr lang="en-US" sz="2400" b="1" dirty="0">
              <a:solidFill>
                <a:srgbClr val="FF0000"/>
              </a:solidFill>
              <a:cs typeface="Times New Roman" panose="02020603050405020304" pitchFamily="18" charset="0"/>
            </a:endParaRPr>
          </a:p>
          <a:p>
            <a:r>
              <a:rPr lang="en-US" sz="2400" b="1" dirty="0">
                <a:solidFill>
                  <a:srgbClr val="002060"/>
                </a:solidFill>
                <a:cs typeface="Times New Roman" panose="02020603050405020304" pitchFamily="18" charset="0"/>
              </a:rPr>
              <a:t>Hrishikesh Mahure</a:t>
            </a:r>
          </a:p>
          <a:p>
            <a:r>
              <a:rPr lang="en-US" sz="2400" b="1" dirty="0">
                <a:solidFill>
                  <a:srgbClr val="002060"/>
                </a:solidFill>
                <a:cs typeface="Times New Roman" panose="02020603050405020304" pitchFamily="18" charset="0"/>
              </a:rPr>
              <a:t>      Guided By</a:t>
            </a:r>
          </a:p>
          <a:p>
            <a:r>
              <a:rPr lang="en-US" sz="2400" b="1" dirty="0">
                <a:solidFill>
                  <a:srgbClr val="002060"/>
                </a:solidFill>
                <a:cs typeface="Times New Roman" panose="02020603050405020304" pitchFamily="18" charset="0"/>
              </a:rPr>
              <a:t>Edunet Foundation</a:t>
            </a:r>
          </a:p>
          <a:p>
            <a:endParaRPr lang="en-US" sz="2400" b="1" dirty="0">
              <a:solidFill>
                <a:srgbClr val="FF0000"/>
              </a:solidFill>
              <a:cs typeface="Times New Roman" panose="02020603050405020304" pitchFamily="18"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HTML</a:t>
            </a:r>
            <a:endParaRPr lang="en-US" sz="4400" dirty="0">
              <a:solidFill>
                <a:schemeClr val="accent1"/>
              </a:solidFill>
              <a:latin typeface="Calibri Light"/>
              <a:cs typeface="Calibri Light"/>
            </a:endParaRPr>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288025" y="1773496"/>
            <a:ext cx="10618066" cy="4404656"/>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HTML (Hypertext Markup Language) is a fundamental language used for creating web pages. It provides the structure and formatting for content on the World Wide Web</a:t>
            </a:r>
          </a:p>
          <a:p>
            <a:pPr algn="l">
              <a:buFont typeface="Arial" pitchFamily="34" charset="0"/>
              <a:buChar char="•"/>
            </a:pPr>
            <a:r>
              <a:rPr lang="en-US" sz="2600" dirty="0">
                <a:latin typeface="Times New Roman" panose="02020603050405020304" pitchFamily="18" charset="0"/>
                <a:cs typeface="Times New Roman" panose="02020603050405020304" pitchFamily="18" charset="0"/>
              </a:rPr>
              <a:t>It is used for:</a:t>
            </a:r>
          </a:p>
          <a:p>
            <a:pPr marL="457200" indent="-457200" algn="l">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Creating web pages</a:t>
            </a:r>
          </a:p>
          <a:p>
            <a:pPr marL="457200" indent="-457200" algn="l">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Text formatting</a:t>
            </a:r>
          </a:p>
          <a:p>
            <a:pPr marL="457200" indent="-457200" algn="l">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Adding links</a:t>
            </a:r>
          </a:p>
          <a:p>
            <a:pPr marL="457200" indent="-457200" algn="l">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Insert images &amp; Multi Media</a:t>
            </a:r>
          </a:p>
          <a:p>
            <a:pPr marL="457200" indent="-457200" algn="l">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Creating forms &amp; Tables</a:t>
            </a:r>
          </a:p>
          <a:p>
            <a:pPr marL="457200" indent="-457200" algn="l">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pic>
        <p:nvPicPr>
          <p:cNvPr id="4098" name="Picture 2" descr="HTML - Wikipedia">
            <a:extLst>
              <a:ext uri="{FF2B5EF4-FFF2-40B4-BE49-F238E27FC236}">
                <a16:creationId xmlns:a16="http://schemas.microsoft.com/office/drawing/2014/main" id="{E7BFDEE5-F774-53E0-D1EE-B3114C486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609" y="3080657"/>
            <a:ext cx="2457388" cy="206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024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66BAE-B4CF-83A3-7F8A-CF92E5E7C827}"/>
              </a:ext>
            </a:extLst>
          </p:cNvPr>
          <p:cNvSpPr>
            <a:spLocks noGrp="1"/>
          </p:cNvSpPr>
          <p:nvPr>
            <p:ph type="title"/>
          </p:nvPr>
        </p:nvSpPr>
        <p:spPr/>
        <p:txBody>
          <a:bodyPr/>
          <a:lstStyle/>
          <a:p>
            <a:r>
              <a:rPr lang="en-IN" dirty="0">
                <a:solidFill>
                  <a:schemeClr val="accent5">
                    <a:lumMod val="75000"/>
                  </a:schemeClr>
                </a:solidFill>
                <a:latin typeface="Bahnschrift SemiBold" panose="020B0502040204020203" pitchFamily="34" charset="0"/>
              </a:rPr>
              <a:t>                              </a:t>
            </a:r>
            <a:br>
              <a:rPr lang="en-IN" dirty="0">
                <a:solidFill>
                  <a:schemeClr val="accent5">
                    <a:lumMod val="75000"/>
                  </a:schemeClr>
                </a:solidFill>
                <a:latin typeface="Bahnschrift SemiBold" panose="020B0502040204020203" pitchFamily="34" charset="0"/>
              </a:rPr>
            </a:br>
            <a:r>
              <a:rPr lang="en-IN" dirty="0">
                <a:solidFill>
                  <a:schemeClr val="accent5">
                    <a:lumMod val="75000"/>
                  </a:schemeClr>
                </a:solidFill>
                <a:latin typeface="Bahnschrift SemiBold" panose="020B0502040204020203" pitchFamily="34" charset="0"/>
              </a:rPr>
              <a:t>                              CSS</a:t>
            </a:r>
          </a:p>
        </p:txBody>
      </p:sp>
      <p:sp>
        <p:nvSpPr>
          <p:cNvPr id="3" name="Content Placeholder 2">
            <a:extLst>
              <a:ext uri="{FF2B5EF4-FFF2-40B4-BE49-F238E27FC236}">
                <a16:creationId xmlns:a16="http://schemas.microsoft.com/office/drawing/2014/main" id="{029B1FC5-842E-2428-1172-02FD570519BC}"/>
              </a:ext>
            </a:extLst>
          </p:cNvPr>
          <p:cNvSpPr>
            <a:spLocks noGrp="1"/>
          </p:cNvSpPr>
          <p:nvPr>
            <p:ph idx="1"/>
          </p:nvPr>
        </p:nvSpPr>
        <p:spPr>
          <a:xfrm>
            <a:off x="691158" y="1861043"/>
            <a:ext cx="10662642" cy="4324951"/>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Cascading Style Sheets (CSS) is a crucial technology in web development that is used to control the presentation and styling of web pages. CSS provides a way to separate the structure (HTML) from the visual presentation, allowing for greater design flexibility and maintainability.</a:t>
            </a:r>
          </a:p>
          <a:p>
            <a:r>
              <a:rPr lang="en-US" sz="2400" dirty="0">
                <a:latin typeface="Times New Roman" panose="02020603050405020304" pitchFamily="18" charset="0"/>
                <a:cs typeface="Times New Roman" panose="02020603050405020304" pitchFamily="18" charset="0"/>
              </a:rPr>
              <a:t>It is used for:</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Styling web content</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Background &amp; Images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Borders and Box effects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Pseudo-classes &amp; Pseudo-Elements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Print Styles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Layout control</a:t>
            </a: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76114CC-9E52-939F-F08E-41D6CF3C63F2}"/>
              </a:ext>
            </a:extLst>
          </p:cNvPr>
          <p:cNvSpPr>
            <a:spLocks noGrp="1"/>
          </p:cNvSpPr>
          <p:nvPr>
            <p:ph type="ftr" sz="quarter" idx="11"/>
          </p:nvPr>
        </p:nvSpPr>
        <p:spPr/>
        <p:txBody>
          <a:bodyPr/>
          <a:lstStyle/>
          <a:p>
            <a:r>
              <a:rPr lang="en-US" dirty="0"/>
              <a:t>© Edunet Foundation. All rights reserved.</a:t>
            </a:r>
          </a:p>
        </p:txBody>
      </p:sp>
      <p:pic>
        <p:nvPicPr>
          <p:cNvPr id="5122" name="Picture 2" descr="CSS - Wikipedia">
            <a:extLst>
              <a:ext uri="{FF2B5EF4-FFF2-40B4-BE49-F238E27FC236}">
                <a16:creationId xmlns:a16="http://schemas.microsoft.com/office/drawing/2014/main" id="{A4F9CFB2-75E5-EDBC-6B92-9034AE0D4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674" y="3063688"/>
            <a:ext cx="1825398" cy="257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661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493520" y="963503"/>
            <a:ext cx="9159490" cy="823034"/>
          </a:xfrm>
        </p:spPr>
        <p:txBody>
          <a:bodyPr>
            <a:normAutofit/>
          </a:bodyPr>
          <a:lstStyle/>
          <a:p>
            <a:r>
              <a:rPr lang="en-US" sz="4000" dirty="0">
                <a:solidFill>
                  <a:srgbClr val="00B0F0"/>
                </a:solidFill>
                <a:latin typeface="Arial Rounded MT Bold" panose="020F0704030504030204" pitchFamily="34" charset="0"/>
              </a:rPr>
              <a:t>IMPLEMENTATION</a:t>
            </a:r>
            <a:r>
              <a:rPr lang="en-US" sz="4000" dirty="0">
                <a:latin typeface="Arial Rounded MT Bold" panose="020F0704030504030204" pitchFamily="34" charset="0"/>
              </a:rPr>
              <a:t> </a:t>
            </a:r>
            <a:r>
              <a:rPr lang="en-US" sz="4000" dirty="0">
                <a:solidFill>
                  <a:srgbClr val="00B0F0"/>
                </a:solidFill>
                <a:latin typeface="Arial Rounded MT Bold" panose="020F0704030504030204" pitchFamily="34" charset="0"/>
              </a:rPr>
              <a:t>&amp; DESIGINING</a:t>
            </a:r>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pic>
        <p:nvPicPr>
          <p:cNvPr id="9" name="Picture 8">
            <a:extLst>
              <a:ext uri="{FF2B5EF4-FFF2-40B4-BE49-F238E27FC236}">
                <a16:creationId xmlns:a16="http://schemas.microsoft.com/office/drawing/2014/main" id="{29BF3B2D-BD81-BA3D-0DA0-14C326EBEF6D}"/>
              </a:ext>
            </a:extLst>
          </p:cNvPr>
          <p:cNvPicPr>
            <a:picLocks noChangeAspect="1"/>
          </p:cNvPicPr>
          <p:nvPr/>
        </p:nvPicPr>
        <p:blipFill>
          <a:blip r:embed="rId2"/>
          <a:stretch>
            <a:fillRect/>
          </a:stretch>
        </p:blipFill>
        <p:spPr>
          <a:xfrm>
            <a:off x="6183086" y="1909355"/>
            <a:ext cx="5394317" cy="4541359"/>
          </a:xfrm>
          <a:prstGeom prst="rect">
            <a:avLst/>
          </a:prstGeom>
        </p:spPr>
      </p:pic>
      <p:pic>
        <p:nvPicPr>
          <p:cNvPr id="11" name="Picture 10">
            <a:extLst>
              <a:ext uri="{FF2B5EF4-FFF2-40B4-BE49-F238E27FC236}">
                <a16:creationId xmlns:a16="http://schemas.microsoft.com/office/drawing/2014/main" id="{038696E7-E6F4-F205-86BF-E5940575991E}"/>
              </a:ext>
            </a:extLst>
          </p:cNvPr>
          <p:cNvPicPr>
            <a:picLocks noChangeAspect="1"/>
          </p:cNvPicPr>
          <p:nvPr/>
        </p:nvPicPr>
        <p:blipFill>
          <a:blip r:embed="rId2"/>
          <a:stretch>
            <a:fillRect/>
          </a:stretch>
        </p:blipFill>
        <p:spPr>
          <a:xfrm>
            <a:off x="614597" y="1934392"/>
            <a:ext cx="4882689" cy="4600260"/>
          </a:xfrm>
          <a:prstGeom prst="rect">
            <a:avLst/>
          </a:prstGeom>
        </p:spPr>
      </p:pic>
    </p:spTree>
    <p:extLst>
      <p:ext uri="{BB962C8B-B14F-4D97-AF65-F5344CB8AC3E}">
        <p14:creationId xmlns:p14="http://schemas.microsoft.com/office/powerpoint/2010/main" val="4154508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93A19-7AEF-3E98-2298-044BDE2D072A}"/>
              </a:ext>
            </a:extLst>
          </p:cNvPr>
          <p:cNvSpPr>
            <a:spLocks noGrp="1"/>
          </p:cNvSpPr>
          <p:nvPr>
            <p:ph type="title"/>
          </p:nvPr>
        </p:nvSpPr>
        <p:spPr>
          <a:xfrm>
            <a:off x="4441371" y="500062"/>
            <a:ext cx="6912429" cy="1325563"/>
          </a:xfrm>
        </p:spPr>
        <p:txBody>
          <a:bodyPr/>
          <a:lstStyle/>
          <a:p>
            <a:r>
              <a:rPr lang="en-US" dirty="0">
                <a:solidFill>
                  <a:schemeClr val="accent5">
                    <a:lumMod val="75000"/>
                  </a:schemeClr>
                </a:solidFill>
                <a:latin typeface="Arial Rounded MT Bold" panose="020F0704030504030204" pitchFamily="34" charset="0"/>
              </a:rPr>
              <a:t> RESULT</a:t>
            </a:r>
            <a:endParaRPr lang="en-IN" dirty="0">
              <a:solidFill>
                <a:schemeClr val="accent5">
                  <a:lumMod val="75000"/>
                </a:schemeClr>
              </a:solidFill>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BC122B8A-19A2-F7E9-25B6-A69DCA06C09E}"/>
              </a:ext>
            </a:extLst>
          </p:cNvPr>
          <p:cNvPicPr>
            <a:picLocks noGrp="1" noChangeAspect="1"/>
          </p:cNvPicPr>
          <p:nvPr>
            <p:ph idx="1"/>
          </p:nvPr>
        </p:nvPicPr>
        <p:blipFill>
          <a:blip r:embed="rId2"/>
          <a:stretch>
            <a:fillRect/>
          </a:stretch>
        </p:blipFill>
        <p:spPr>
          <a:xfrm>
            <a:off x="1404258" y="1474788"/>
            <a:ext cx="8860971" cy="4892448"/>
          </a:xfrm>
        </p:spPr>
      </p:pic>
      <p:sp>
        <p:nvSpPr>
          <p:cNvPr id="4" name="Footer Placeholder 3">
            <a:extLst>
              <a:ext uri="{FF2B5EF4-FFF2-40B4-BE49-F238E27FC236}">
                <a16:creationId xmlns:a16="http://schemas.microsoft.com/office/drawing/2014/main" id="{679CD28E-7CB4-CAA8-BF43-49BC72EB8E73}"/>
              </a:ext>
            </a:extLst>
          </p:cNvPr>
          <p:cNvSpPr>
            <a:spLocks noGrp="1"/>
          </p:cNvSpPr>
          <p:nvPr>
            <p:ph type="ftr" sz="quarter" idx="11"/>
          </p:nvPr>
        </p:nvSpPr>
        <p:spPr/>
        <p:txBody>
          <a:bodyPr/>
          <a:lstStyle/>
          <a:p>
            <a:r>
              <a:rPr lang="en-US" dirty="0"/>
              <a:t>© Edunet Foundation. All rights reserved.</a:t>
            </a:r>
          </a:p>
        </p:txBody>
      </p:sp>
    </p:spTree>
    <p:extLst>
      <p:ext uri="{BB962C8B-B14F-4D97-AF65-F5344CB8AC3E}">
        <p14:creationId xmlns:p14="http://schemas.microsoft.com/office/powerpoint/2010/main" val="791847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BD05-8FD0-C328-CC31-39F3320D62FF}"/>
              </a:ext>
            </a:extLst>
          </p:cNvPr>
          <p:cNvSpPr>
            <a:spLocks noGrp="1"/>
          </p:cNvSpPr>
          <p:nvPr>
            <p:ph type="title"/>
          </p:nvPr>
        </p:nvSpPr>
        <p:spPr/>
        <p:txBody>
          <a:bodyPr/>
          <a:lstStyle/>
          <a:p>
            <a:r>
              <a:rPr lang="en-US" dirty="0"/>
              <a:t>                                       .</a:t>
            </a:r>
            <a:endParaRPr lang="en-IN" dirty="0"/>
          </a:p>
        </p:txBody>
      </p:sp>
      <p:pic>
        <p:nvPicPr>
          <p:cNvPr id="6" name="Content Placeholder 5">
            <a:extLst>
              <a:ext uri="{FF2B5EF4-FFF2-40B4-BE49-F238E27FC236}">
                <a16:creationId xmlns:a16="http://schemas.microsoft.com/office/drawing/2014/main" id="{6E1A2251-1AD5-3DF1-8B31-C81E0F94B82E}"/>
              </a:ext>
            </a:extLst>
          </p:cNvPr>
          <p:cNvPicPr>
            <a:picLocks noGrp="1" noChangeAspect="1"/>
          </p:cNvPicPr>
          <p:nvPr>
            <p:ph idx="1"/>
          </p:nvPr>
        </p:nvPicPr>
        <p:blipFill>
          <a:blip r:embed="rId2"/>
          <a:stretch>
            <a:fillRect/>
          </a:stretch>
        </p:blipFill>
        <p:spPr>
          <a:xfrm>
            <a:off x="87086" y="943314"/>
            <a:ext cx="5689600" cy="3200400"/>
          </a:xfrm>
        </p:spPr>
      </p:pic>
      <p:sp>
        <p:nvSpPr>
          <p:cNvPr id="4" name="Footer Placeholder 3">
            <a:extLst>
              <a:ext uri="{FF2B5EF4-FFF2-40B4-BE49-F238E27FC236}">
                <a16:creationId xmlns:a16="http://schemas.microsoft.com/office/drawing/2014/main" id="{CD520AF6-6471-E271-6ED0-5231FA5564A8}"/>
              </a:ext>
            </a:extLst>
          </p:cNvPr>
          <p:cNvSpPr>
            <a:spLocks noGrp="1"/>
          </p:cNvSpPr>
          <p:nvPr>
            <p:ph type="ftr" sz="quarter" idx="11"/>
          </p:nvPr>
        </p:nvSpPr>
        <p:spPr/>
        <p:txBody>
          <a:bodyPr/>
          <a:lstStyle/>
          <a:p>
            <a:r>
              <a:rPr lang="en-US" dirty="0"/>
              <a:t>© Edunet Foundation. All rights reserved.</a:t>
            </a:r>
          </a:p>
        </p:txBody>
      </p:sp>
      <p:pic>
        <p:nvPicPr>
          <p:cNvPr id="8" name="Picture 7">
            <a:extLst>
              <a:ext uri="{FF2B5EF4-FFF2-40B4-BE49-F238E27FC236}">
                <a16:creationId xmlns:a16="http://schemas.microsoft.com/office/drawing/2014/main" id="{7EAAF256-11D8-6617-4B6A-979F6AA0DA27}"/>
              </a:ext>
            </a:extLst>
          </p:cNvPr>
          <p:cNvPicPr>
            <a:picLocks noChangeAspect="1"/>
          </p:cNvPicPr>
          <p:nvPr/>
        </p:nvPicPr>
        <p:blipFill>
          <a:blip r:embed="rId3"/>
          <a:stretch>
            <a:fillRect/>
          </a:stretch>
        </p:blipFill>
        <p:spPr>
          <a:xfrm>
            <a:off x="6096000" y="943314"/>
            <a:ext cx="5689600" cy="3200400"/>
          </a:xfrm>
          <a:prstGeom prst="rect">
            <a:avLst/>
          </a:prstGeom>
        </p:spPr>
      </p:pic>
      <p:pic>
        <p:nvPicPr>
          <p:cNvPr id="10" name="Picture 9">
            <a:extLst>
              <a:ext uri="{FF2B5EF4-FFF2-40B4-BE49-F238E27FC236}">
                <a16:creationId xmlns:a16="http://schemas.microsoft.com/office/drawing/2014/main" id="{01892650-8B96-6E25-9E56-DCCEC7FCBEAB}"/>
              </a:ext>
            </a:extLst>
          </p:cNvPr>
          <p:cNvPicPr>
            <a:picLocks noChangeAspect="1"/>
          </p:cNvPicPr>
          <p:nvPr/>
        </p:nvPicPr>
        <p:blipFill>
          <a:blip r:embed="rId4"/>
          <a:stretch>
            <a:fillRect/>
          </a:stretch>
        </p:blipFill>
        <p:spPr>
          <a:xfrm>
            <a:off x="2931886" y="4293961"/>
            <a:ext cx="5843250" cy="2427514"/>
          </a:xfrm>
          <a:prstGeom prst="rect">
            <a:avLst/>
          </a:prstGeom>
        </p:spPr>
      </p:pic>
    </p:spTree>
    <p:extLst>
      <p:ext uri="{BB962C8B-B14F-4D97-AF65-F5344CB8AC3E}">
        <p14:creationId xmlns:p14="http://schemas.microsoft.com/office/powerpoint/2010/main" val="3987135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48EDD9-7DB2-0408-A686-6D10E54B49E4}"/>
              </a:ext>
            </a:extLst>
          </p:cNvPr>
          <p:cNvSpPr>
            <a:spLocks noGrp="1"/>
          </p:cNvSpPr>
          <p:nvPr>
            <p:ph type="ftr" sz="quarter" idx="11"/>
          </p:nvPr>
        </p:nvSpPr>
        <p:spPr>
          <a:xfrm>
            <a:off x="152400" y="741680"/>
            <a:ext cx="11297920" cy="5928995"/>
          </a:xfrm>
          <a:ln>
            <a:solidFill>
              <a:srgbClr val="000000"/>
            </a:solidFill>
          </a:ln>
        </p:spPr>
        <p:txBody>
          <a:bodyPr/>
          <a:lstStyle/>
          <a:p>
            <a:r>
              <a:rPr lang="en-US" sz="2800" dirty="0">
                <a:solidFill>
                  <a:srgbClr val="00B0F0"/>
                </a:solidFill>
              </a:rPr>
              <a:t>CONCLUSION</a:t>
            </a:r>
          </a:p>
          <a:p>
            <a:endParaRPr lang="en-US" dirty="0"/>
          </a:p>
          <a:p>
            <a:pPr algn="just"/>
            <a:r>
              <a:rPr lang="en-US" sz="2000" dirty="0">
                <a:solidFill>
                  <a:srgbClr val="000000"/>
                </a:solidFill>
                <a:latin typeface="Times New Roman" panose="02020603050405020304" pitchFamily="18" charset="0"/>
                <a:cs typeface="Times New Roman" panose="02020603050405020304" pitchFamily="18" charset="0"/>
              </a:rPr>
              <a:t>Levi's Factory stands as a formidable player in the e-commerce and fashion industry, especially in the realm of t-shirts. The brand's ability to seamlessly blend its rich heritage with modern online retail strategies has allowed it to maintain its iconic status while staying relevant to contemporary consumer preferences. By prioritizing quality, diversification, customization, sustainability, and global reach, Levi's Factory has not only retained its loyal customer base but also attracted new audiences worldwide. Whether through its timeless designs, commitment to eco-conscious practices, or its global accessibility, Levi's Factory continues to exemplify the enduring appeal of a brand that has stood the test of time.</a:t>
            </a:r>
          </a:p>
          <a:p>
            <a:pPr algn="just"/>
            <a:endParaRPr lang="en-US" sz="2000" dirty="0">
              <a:solidFill>
                <a:srgbClr val="000000"/>
              </a:solidFill>
              <a:latin typeface="Times New Roman" panose="02020603050405020304" pitchFamily="18" charset="0"/>
              <a:cs typeface="Times New Roman" panose="02020603050405020304" pitchFamily="18" charset="0"/>
            </a:endParaRPr>
          </a:p>
          <a:p>
            <a:pPr algn="just"/>
            <a:r>
              <a:rPr lang="en-US" sz="2000" dirty="0">
                <a:solidFill>
                  <a:srgbClr val="000000"/>
                </a:solidFill>
                <a:latin typeface="Times New Roman" panose="02020603050405020304" pitchFamily="18" charset="0"/>
                <a:cs typeface="Times New Roman" panose="02020603050405020304" pitchFamily="18" charset="0"/>
              </a:rPr>
              <a:t>Levi's Factory delivers high-quality, stylish t-shirts that cater to a diverse customer base. The brand's commitment to sustainability and its efficient online platform have solidified its position in the competitive e-commerce t-shirt market. With a focus on customer satisfaction and a global reach, Levi's Factory continues to exemplify how a storied brand can successfully navigate the digital landscape, ensuring its products remain both timeless and contemporary.</a:t>
            </a:r>
          </a:p>
          <a:p>
            <a:pPr algn="just"/>
            <a:r>
              <a:rPr lang="en-US" sz="2000" dirty="0">
                <a:solidFill>
                  <a:srgbClr val="000000"/>
                </a:solidFill>
                <a:latin typeface="Times New Roman" panose="02020603050405020304" pitchFamily="18" charset="0"/>
                <a:cs typeface="Times New Roman" panose="02020603050405020304" pitchFamily="18" charset="0"/>
              </a:rPr>
              <a:t>This success can be attributed to Levi's Factory's unwavering commitment to quality, ensuring that each t-shirt meets the high standards the brand has set over the years</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391131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21487F-4408-8153-B35F-94B50DE98150}"/>
              </a:ext>
            </a:extLst>
          </p:cNvPr>
          <p:cNvSpPr>
            <a:spLocks noGrp="1"/>
          </p:cNvSpPr>
          <p:nvPr>
            <p:ph type="ftr" sz="quarter" idx="11"/>
          </p:nvPr>
        </p:nvSpPr>
        <p:spPr>
          <a:xfrm>
            <a:off x="358877" y="-1178560"/>
            <a:ext cx="11474246" cy="8902925"/>
          </a:xfrm>
        </p:spPr>
        <p:txBody>
          <a:bodyPr/>
          <a:lstStyle/>
          <a:p>
            <a:r>
              <a:rPr lang="en-US" sz="3200" dirty="0">
                <a:solidFill>
                  <a:srgbClr val="00B0F0"/>
                </a:solidFill>
              </a:rPr>
              <a:t>FUTURE SCOPE</a:t>
            </a:r>
          </a:p>
          <a:p>
            <a:pPr algn="just"/>
            <a:endParaRPr lang="en-US" sz="2000" dirty="0">
              <a:solidFill>
                <a:srgbClr val="000000"/>
              </a:solidFill>
              <a:latin typeface="Times New Roman" panose="02020603050405020304" pitchFamily="18" charset="0"/>
              <a:cs typeface="Times New Roman" panose="02020603050405020304" pitchFamily="18" charset="0"/>
            </a:endParaRPr>
          </a:p>
          <a:p>
            <a:pPr algn="just"/>
            <a:r>
              <a:rPr lang="en-US" sz="2000" dirty="0">
                <a:solidFill>
                  <a:srgbClr val="000000"/>
                </a:solidFill>
                <a:latin typeface="Times New Roman" panose="02020603050405020304" pitchFamily="18" charset="0"/>
                <a:cs typeface="Times New Roman" panose="02020603050405020304" pitchFamily="18" charset="0"/>
              </a:rPr>
              <a:t>The future scope for an e-commerce platform focused on Levi's factory-made T-shirts can be promising. With the rise of online shopping and the increasing demand for branded apparel, there are several opportunities for growth and innovation in this niche. Here are a few potential areas to focus on:</a:t>
            </a:r>
          </a:p>
          <a:p>
            <a:pPr algn="just"/>
            <a:endParaRPr lang="en-US" dirty="0">
              <a:solidFill>
                <a:srgbClr val="000000"/>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Customization and Personalization</a:t>
            </a:r>
          </a:p>
          <a:p>
            <a:pPr marL="171450" indent="-1714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Sustainable and Ethical Fashion</a:t>
            </a:r>
          </a:p>
          <a:p>
            <a:pPr marL="171450" indent="-1714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Augmented Reality (AR) Try-On</a:t>
            </a:r>
          </a:p>
          <a:p>
            <a:pPr marL="171450" indent="-1714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Mobile Commerce</a:t>
            </a:r>
          </a:p>
          <a:p>
            <a:pPr marL="171450" indent="-1714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Global Expansion</a:t>
            </a:r>
          </a:p>
          <a:p>
            <a:pPr marL="171450" indent="-1714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Efficient Supply Chain Management</a:t>
            </a:r>
          </a:p>
          <a:p>
            <a:pPr marL="171450" indent="-1714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Data Security and Privacy</a:t>
            </a:r>
          </a:p>
          <a:p>
            <a:pPr algn="just"/>
            <a:r>
              <a:rPr lang="en-US" dirty="0"/>
              <a:t>                                                                                                    </a:t>
            </a:r>
          </a:p>
          <a:p>
            <a:pPr algn="just"/>
            <a:endParaRPr lang="en-US" dirty="0"/>
          </a:p>
          <a:p>
            <a:r>
              <a:rPr lang="en-US" dirty="0"/>
              <a:t>        </a:t>
            </a:r>
          </a:p>
          <a:p>
            <a:r>
              <a:rPr lang="en-US" dirty="0"/>
              <a:t>   © </a:t>
            </a:r>
            <a:r>
              <a:rPr lang="en-US" dirty="0" err="1"/>
              <a:t>Edunet</a:t>
            </a:r>
            <a:r>
              <a:rPr lang="en-US" dirty="0"/>
              <a:t> Foundation. All rights reserved.</a:t>
            </a:r>
          </a:p>
        </p:txBody>
      </p:sp>
    </p:spTree>
    <p:extLst>
      <p:ext uri="{BB962C8B-B14F-4D97-AF65-F5344CB8AC3E}">
        <p14:creationId xmlns:p14="http://schemas.microsoft.com/office/powerpoint/2010/main" val="37253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8FDC-8BE2-85BB-BCF1-44BFF1B9F9F0}"/>
              </a:ext>
            </a:extLst>
          </p:cNvPr>
          <p:cNvSpPr>
            <a:spLocks noGrp="1"/>
          </p:cNvSpPr>
          <p:nvPr>
            <p:ph type="title"/>
          </p:nvPr>
        </p:nvSpPr>
        <p:spPr>
          <a:xfrm>
            <a:off x="838200" y="299811"/>
            <a:ext cx="10515600" cy="1325563"/>
          </a:xfrm>
        </p:spPr>
        <p:txBody>
          <a:bodyPr/>
          <a:lstStyle/>
          <a:p>
            <a:pPr algn="just"/>
            <a:br>
              <a:rPr lang="en-IN" dirty="0">
                <a:solidFill>
                  <a:schemeClr val="accent5">
                    <a:lumMod val="75000"/>
                  </a:schemeClr>
                </a:solidFill>
                <a:latin typeface="Arial Rounded MT Bold" panose="020F0704030504030204" pitchFamily="34" charset="0"/>
              </a:rPr>
            </a:br>
            <a:r>
              <a:rPr lang="en-IN" dirty="0">
                <a:solidFill>
                  <a:schemeClr val="accent5">
                    <a:lumMod val="75000"/>
                  </a:schemeClr>
                </a:solidFill>
                <a:latin typeface="Arial Rounded MT Bold" panose="020F0704030504030204" pitchFamily="34" charset="0"/>
              </a:rPr>
              <a:t>                   PROJECT LINK</a:t>
            </a:r>
          </a:p>
        </p:txBody>
      </p:sp>
      <p:sp>
        <p:nvSpPr>
          <p:cNvPr id="3" name="Content Placeholder 2">
            <a:extLst>
              <a:ext uri="{FF2B5EF4-FFF2-40B4-BE49-F238E27FC236}">
                <a16:creationId xmlns:a16="http://schemas.microsoft.com/office/drawing/2014/main" id="{D7AD3FC7-BD2A-7D95-5839-4D1BD6F72AFE}"/>
              </a:ext>
            </a:extLst>
          </p:cNvPr>
          <p:cNvSpPr>
            <a:spLocks noGrp="1"/>
          </p:cNvSpPr>
          <p:nvPr>
            <p:ph idx="1"/>
          </p:nvPr>
        </p:nvSpPr>
        <p:spPr/>
        <p:txBody>
          <a:bodyPr/>
          <a:lstStyle/>
          <a:p>
            <a:endParaRPr lang="en-IN" dirty="0"/>
          </a:p>
          <a:p>
            <a:pPr marL="0" indent="0">
              <a:buNone/>
            </a:pPr>
            <a:endParaRPr lang="en-IN" dirty="0"/>
          </a:p>
          <a:p>
            <a:pPr marL="0" indent="0">
              <a:buNone/>
            </a:pPr>
            <a:endParaRPr lang="en-IN" dirty="0"/>
          </a:p>
          <a:p>
            <a:pPr>
              <a:buFont typeface="Wingdings" panose="05000000000000000000" pitchFamily="2" charset="2"/>
              <a:buChar char="Ø"/>
            </a:pPr>
            <a:r>
              <a:rPr lang="en-IN" dirty="0"/>
              <a:t>https://team-hari-edunetproject.netlify.app/</a:t>
            </a:r>
          </a:p>
        </p:txBody>
      </p:sp>
      <p:sp>
        <p:nvSpPr>
          <p:cNvPr id="4" name="Footer Placeholder 3">
            <a:extLst>
              <a:ext uri="{FF2B5EF4-FFF2-40B4-BE49-F238E27FC236}">
                <a16:creationId xmlns:a16="http://schemas.microsoft.com/office/drawing/2014/main" id="{99F5B20A-1941-7FD4-2586-6DE642F7E227}"/>
              </a:ext>
            </a:extLst>
          </p:cNvPr>
          <p:cNvSpPr>
            <a:spLocks noGrp="1"/>
          </p:cNvSpPr>
          <p:nvPr>
            <p:ph type="ftr" sz="quarter" idx="11"/>
          </p:nvPr>
        </p:nvSpPr>
        <p:spPr/>
        <p:txBody>
          <a:bodyPr/>
          <a:lstStyle/>
          <a:p>
            <a:r>
              <a:rPr lang="en-US"/>
              <a:t>© Edunet Foundation. All rights reserved.</a:t>
            </a:r>
            <a:endParaRPr lang="en-US" dirty="0"/>
          </a:p>
        </p:txBody>
      </p:sp>
    </p:spTree>
    <p:extLst>
      <p:ext uri="{BB962C8B-B14F-4D97-AF65-F5344CB8AC3E}">
        <p14:creationId xmlns:p14="http://schemas.microsoft.com/office/powerpoint/2010/main" val="88306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pPr algn="ctr"/>
            <a:r>
              <a:rPr lang="en-US" b="1" dirty="0">
                <a:solidFill>
                  <a:srgbClr val="C0000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r>
              <a:rPr lang="en-US" b="1" dirty="0">
                <a:latin typeface="Times New Roman" panose="02020603050405020304" pitchFamily="18" charset="0"/>
                <a:ea typeface="+mn-lt"/>
                <a:cs typeface="Times New Roman" panose="02020603050405020304" pitchFamily="18" charset="0"/>
              </a:rPr>
              <a:t>Abstract</a:t>
            </a:r>
          </a:p>
          <a:p>
            <a:r>
              <a:rPr lang="en-US" b="1" dirty="0">
                <a:latin typeface="Times New Roman" panose="02020603050405020304" pitchFamily="18" charset="0"/>
                <a:ea typeface="+mn-lt"/>
                <a:cs typeface="Times New Roman" panose="02020603050405020304" pitchFamily="18" charset="0"/>
              </a:rPr>
              <a:t>Introduction</a:t>
            </a:r>
          </a:p>
          <a:p>
            <a:r>
              <a:rPr lang="en-US" b="1" dirty="0">
                <a:latin typeface="Times New Roman" panose="02020603050405020304" pitchFamily="18" charset="0"/>
                <a:ea typeface="+mn-lt"/>
                <a:cs typeface="Times New Roman" panose="02020603050405020304" pitchFamily="18" charset="0"/>
              </a:rPr>
              <a:t>Industry Overview</a:t>
            </a:r>
          </a:p>
          <a:p>
            <a:r>
              <a:rPr lang="en-US" b="1" dirty="0">
                <a:latin typeface="Times New Roman" panose="02020603050405020304" pitchFamily="18" charset="0"/>
                <a:ea typeface="+mn-lt"/>
                <a:cs typeface="Times New Roman" panose="02020603050405020304" pitchFamily="18" charset="0"/>
              </a:rPr>
              <a:t>Architecture</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ea typeface="+mn-lt"/>
                <a:cs typeface="Times New Roman" panose="02020603050405020304" pitchFamily="18" charset="0"/>
              </a:rPr>
              <a:t>Technical Resources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ea typeface="+mn-lt"/>
                <a:cs typeface="Times New Roman" panose="02020603050405020304" pitchFamily="18" charset="0"/>
              </a:rPr>
              <a:t>Implementation &amp; </a:t>
            </a:r>
            <a:r>
              <a:rPr lang="en-US" b="1" dirty="0" err="1">
                <a:latin typeface="Times New Roman" panose="02020603050405020304" pitchFamily="18" charset="0"/>
                <a:ea typeface="+mn-lt"/>
                <a:cs typeface="Times New Roman" panose="02020603050405020304" pitchFamily="18" charset="0"/>
              </a:rPr>
              <a:t>Desigining</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ea typeface="+mn-lt"/>
                <a:cs typeface="Times New Roman" panose="02020603050405020304" pitchFamily="18" charset="0"/>
              </a:rPr>
              <a:t>Result</a:t>
            </a:r>
          </a:p>
          <a:p>
            <a:r>
              <a:rPr lang="en-US" b="1" dirty="0">
                <a:latin typeface="Times New Roman" panose="02020603050405020304" pitchFamily="18" charset="0"/>
                <a:ea typeface="+mn-lt"/>
                <a:cs typeface="Times New Roman" panose="02020603050405020304" pitchFamily="18" charset="0"/>
              </a:rPr>
              <a:t>Conclusion</a:t>
            </a:r>
          </a:p>
          <a:p>
            <a:r>
              <a:rPr lang="en-US" b="1" dirty="0">
                <a:latin typeface="Times New Roman" panose="02020603050405020304" pitchFamily="18" charset="0"/>
                <a:ea typeface="+mn-lt"/>
                <a:cs typeface="Times New Roman" panose="02020603050405020304" pitchFamily="18" charset="0"/>
              </a:rPr>
              <a:t>Future Scope</a:t>
            </a:r>
          </a:p>
          <a:p>
            <a:r>
              <a:rPr lang="en-US" b="1" dirty="0">
                <a:latin typeface="Times New Roman" panose="02020603050405020304" pitchFamily="18" charset="0"/>
                <a:ea typeface="+mn-lt"/>
                <a:cs typeface="Times New Roman" panose="02020603050405020304" pitchFamily="18" charset="0"/>
              </a:rPr>
              <a:t>Project Link</a:t>
            </a:r>
          </a:p>
          <a:p>
            <a:endParaRPr lang="en-US" sz="3600" b="1" dirty="0">
              <a:latin typeface="Times New Roman" panose="02020603050405020304" pitchFamily="18" charset="0"/>
              <a:ea typeface="+mn-lt"/>
              <a:cs typeface="Times New Roman" panose="02020603050405020304" pitchFamily="18" charset="0"/>
            </a:endParaRPr>
          </a:p>
          <a:p>
            <a:pPr marL="0" indent="0">
              <a:buNone/>
            </a:pPr>
            <a:endParaRPr lang="en-US" sz="36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dirty="0">
              <a:latin typeface="Arial"/>
              <a:cs typeface="Arial"/>
            </a:endParaRPr>
          </a:p>
          <a:p>
            <a:pPr marL="0" indent="0">
              <a:buNone/>
            </a:pPr>
            <a:endParaRPr lang="en-US" dirty="0">
              <a:latin typeface="Arial"/>
              <a:cs typeface="Arial"/>
            </a:endParaRPr>
          </a:p>
        </p:txBody>
      </p:sp>
      <p:sp>
        <p:nvSpPr>
          <p:cNvPr id="4" name="Footer Placeholder 3"/>
          <p:cNvSpPr>
            <a:spLocks noGrp="1"/>
          </p:cNvSpPr>
          <p:nvPr>
            <p:ph type="ftr" sz="quarter" idx="11"/>
          </p:nvPr>
        </p:nvSpPr>
        <p:spPr>
          <a:xfrm>
            <a:off x="4083571"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61ACB9-2456-9AC7-B1B1-313179BED88A}"/>
              </a:ext>
            </a:extLst>
          </p:cNvPr>
          <p:cNvSpPr>
            <a:spLocks noGrp="1"/>
          </p:cNvSpPr>
          <p:nvPr>
            <p:ph type="ftr" sz="quarter" idx="11"/>
          </p:nvPr>
        </p:nvSpPr>
        <p:spPr>
          <a:xfrm>
            <a:off x="502920" y="1082040"/>
            <a:ext cx="10655709" cy="7438985"/>
          </a:xfrm>
        </p:spPr>
        <p:txBody>
          <a:bodyPr/>
          <a:lstStyle/>
          <a:p>
            <a:endParaRPr lang="en-US" sz="1600" dirty="0"/>
          </a:p>
          <a:p>
            <a:endParaRPr lang="en-US" sz="1600" dirty="0"/>
          </a:p>
          <a:p>
            <a:endParaRPr lang="en-US" sz="3200" b="1" dirty="0">
              <a:solidFill>
                <a:srgbClr val="00B0F0"/>
              </a:solidFill>
            </a:endParaRPr>
          </a:p>
          <a:p>
            <a:endParaRPr lang="en-US" sz="3200" b="1" dirty="0">
              <a:solidFill>
                <a:srgbClr val="00B0F0"/>
              </a:solidFill>
            </a:endParaRPr>
          </a:p>
          <a:p>
            <a:endParaRPr lang="en-US" sz="3200" b="1" dirty="0">
              <a:solidFill>
                <a:srgbClr val="00B0F0"/>
              </a:solidFill>
            </a:endParaRPr>
          </a:p>
          <a:p>
            <a:endParaRPr lang="en-US" sz="3200" b="1" dirty="0">
              <a:solidFill>
                <a:srgbClr val="00B0F0"/>
              </a:solidFill>
            </a:endParaRPr>
          </a:p>
          <a:p>
            <a:r>
              <a:rPr lang="en-US" sz="3200" b="1" dirty="0">
                <a:solidFill>
                  <a:srgbClr val="00B0F0"/>
                </a:solidFill>
              </a:rPr>
              <a:t>Abstract</a:t>
            </a:r>
          </a:p>
          <a:p>
            <a:endParaRPr lang="en-US" sz="1600" b="1" dirty="0">
              <a:solidFill>
                <a:srgbClr val="00B0F0"/>
              </a:solidFill>
            </a:endParaRPr>
          </a:p>
          <a:p>
            <a:pPr algn="just"/>
            <a:r>
              <a:rPr lang="en-US" sz="1800" dirty="0">
                <a:solidFill>
                  <a:srgbClr val="000000"/>
                </a:solidFill>
                <a:latin typeface="Times New Roman" panose="02020603050405020304" pitchFamily="18" charset="0"/>
                <a:cs typeface="Times New Roman" panose="02020603050405020304" pitchFamily="18" charset="0"/>
              </a:rPr>
              <a:t>The Levi's T-Shirt Factory website is a modern and user-friendly e-commerce platform designed and developed using HTML, CSS, BOOTSTRAMP, and media queries. This website offers an immersive shopping experience for customers interested in Levi's branded t-shirts. The use of HTML ensures a structured and accessible layout, while CSS and Flexbox provide a visually appealing and responsive design across various devices. Media queries are implemented to optimize the website's layout for different screen sizes, making it adaptable to smartphones, tablets, and desktops. One of the key features of the website is its secure and efficient checkout page, allowing customers to seamlessly complete their purchases. With a focus on usability and aesthetics, the Levi's T-Shirt Factory website provides an engaging and hassle-free shopping experience for t-shirt enthusiasts.</a:t>
            </a:r>
          </a:p>
          <a:p>
            <a:pPr algn="just"/>
            <a:endParaRPr lang="en-US" sz="1800" dirty="0">
              <a:solidFill>
                <a:srgbClr val="000000"/>
              </a:solidFill>
              <a:latin typeface="Times New Roman" panose="02020603050405020304" pitchFamily="18" charset="0"/>
              <a:cs typeface="Times New Roman" panose="02020603050405020304" pitchFamily="18" charset="0"/>
            </a:endParaRPr>
          </a:p>
          <a:p>
            <a:pPr algn="just"/>
            <a:r>
              <a:rPr lang="en-US" sz="1800" dirty="0">
                <a:solidFill>
                  <a:srgbClr val="000000"/>
                </a:solidFill>
                <a:latin typeface="Times New Roman" panose="02020603050405020304" pitchFamily="18" charset="0"/>
                <a:cs typeface="Times New Roman" panose="02020603050405020304" pitchFamily="18" charset="0"/>
              </a:rPr>
              <a:t>At its core, the project begins with a robust HTML foundation, establishing a structured framework that prioritizes accessibility and cross-browser compatibility. CSS, the creative powerhouse, breathes life into the website's aesthetic, embracing Levi's distinctive branding with precision and consistency. Moreover, in an era marked by diverse digital devices, the website's responsiveness is paramount, ensuring a smooth user experience across various screen sizes, from desktop computers to smartphones.</a:t>
            </a:r>
          </a:p>
          <a:p>
            <a:endParaRPr lang="en-US" sz="1600" dirty="0">
              <a:solidFill>
                <a:srgbClr val="000000"/>
              </a:solidFill>
            </a:endParaRPr>
          </a:p>
          <a:p>
            <a:endParaRPr lang="en-US" sz="1600" dirty="0"/>
          </a:p>
          <a:p>
            <a:endParaRPr lang="en-US" sz="1600" dirty="0"/>
          </a:p>
          <a:p>
            <a:r>
              <a:rPr lang="en-US" sz="1600" dirty="0"/>
              <a:t>© </a:t>
            </a:r>
            <a:r>
              <a:rPr lang="en-US" sz="1600" dirty="0" err="1"/>
              <a:t>Edunet</a:t>
            </a:r>
            <a:r>
              <a:rPr lang="en-US" sz="1600" dirty="0"/>
              <a:t> Foundation. All rights reserved</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 </a:t>
            </a:r>
            <a:r>
              <a:rPr lang="en-US" sz="1600" dirty="0" err="1"/>
              <a:t>Edunet</a:t>
            </a:r>
            <a:r>
              <a:rPr lang="en-US" sz="1600" dirty="0"/>
              <a:t> Foundation. All rights reserved</a:t>
            </a:r>
          </a:p>
        </p:txBody>
      </p:sp>
    </p:spTree>
    <p:extLst>
      <p:ext uri="{BB962C8B-B14F-4D97-AF65-F5344CB8AC3E}">
        <p14:creationId xmlns:p14="http://schemas.microsoft.com/office/powerpoint/2010/main" val="3278090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INTRODUCTION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474689" y="1860771"/>
            <a:ext cx="11152682" cy="4365598"/>
          </a:xfrm>
        </p:spPr>
        <p:txBody>
          <a:bodyPr>
            <a:noAutofit/>
          </a:bodyPr>
          <a:lstStyle/>
          <a:p>
            <a:pPr algn="l">
              <a:buFont typeface="Arial" pitchFamily="34" charset="0"/>
              <a:buChar char="•"/>
            </a:pPr>
            <a:r>
              <a:rPr lang="en-US" dirty="0">
                <a:latin typeface="Times New Roman" panose="02020603050405020304" pitchFamily="18" charset="0"/>
                <a:cs typeface="Times New Roman" panose="02020603050405020304" pitchFamily="18" charset="0"/>
              </a:rPr>
              <a:t>Founded in 1853 by Bavarian immigrant Levi Strauss, Levi Strauss&amp; Co. (LS&amp;CO.) is one of the world's largest brand-name apparel marketers with sales in more than 100 countries.</a:t>
            </a:r>
          </a:p>
          <a:p>
            <a:pPr algn="l">
              <a:buFont typeface="Arial" pitchFamily="34" charset="0"/>
              <a:buChar char="•"/>
            </a:pPr>
            <a:r>
              <a:rPr lang="en-US" dirty="0">
                <a:latin typeface="Times New Roman" panose="02020603050405020304" pitchFamily="18" charset="0"/>
                <a:cs typeface="Times New Roman" panose="02020603050405020304" pitchFamily="18" charset="0"/>
              </a:rPr>
              <a:t> There is no other company with a comparable global presence in the jeans and casual pants markets. Their market-leading apparel products are sold under the </a:t>
            </a:r>
            <a:r>
              <a:rPr lang="en-US" dirty="0" err="1">
                <a:latin typeface="Times New Roman" panose="02020603050405020304" pitchFamily="18" charset="0"/>
                <a:cs typeface="Times New Roman" panose="02020603050405020304" pitchFamily="18" charset="0"/>
              </a:rPr>
              <a:t>Leviss</a:t>
            </a:r>
            <a:r>
              <a:rPr lang="en-US" dirty="0">
                <a:latin typeface="Times New Roman" panose="02020603050405020304" pitchFamily="18" charset="0"/>
                <a:cs typeface="Times New Roman" panose="02020603050405020304" pitchFamily="18" charset="0"/>
              </a:rPr>
              <a:t>, Dockers) and Levi Strauss Signature brands.</a:t>
            </a:r>
          </a:p>
          <a:p>
            <a:pPr algn="l">
              <a:buFont typeface="Arial" pitchFamily="34" charset="0"/>
              <a:buChar char="•"/>
            </a:pPr>
            <a:r>
              <a:rPr lang="en-US" dirty="0">
                <a:latin typeface="Times New Roman" panose="02020603050405020304" pitchFamily="18" charset="0"/>
                <a:cs typeface="Times New Roman" panose="02020603050405020304" pitchFamily="18" charset="0"/>
              </a:rPr>
              <a:t>Today, the Levi's trademark is one of the most recognized in the world and is registered in more than 160 countries.</a:t>
            </a:r>
          </a:p>
          <a:p>
            <a:pPr algn="l">
              <a:buFont typeface="Arial" pitchFamily="34" charset="0"/>
              <a:buChar char="•"/>
            </a:pPr>
            <a:r>
              <a:rPr lang="en-US" dirty="0">
                <a:latin typeface="Times New Roman" panose="02020603050405020304" pitchFamily="18" charset="0"/>
                <a:cs typeface="Times New Roman" panose="02020603050405020304" pitchFamily="18" charset="0"/>
              </a:rPr>
              <a:t>Levi Strauss &amp; Co, is a worldwide corporation organized into three geographic divisions: Levi Strauss, the Americas (LSA), based in the San Francisco headquarters Levi Strauss Europe, Middle East, and Africa (LSEMA), based in Brussels Asia Pacific Division (APD). </a:t>
            </a: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 Edunet Foundation. All rights reserved.</a:t>
            </a:r>
          </a:p>
        </p:txBody>
      </p:sp>
      <p:pic>
        <p:nvPicPr>
          <p:cNvPr id="3" name="Picture 2">
            <a:extLst>
              <a:ext uri="{FF2B5EF4-FFF2-40B4-BE49-F238E27FC236}">
                <a16:creationId xmlns:a16="http://schemas.microsoft.com/office/drawing/2014/main" id="{CDF6D3FB-0263-23EF-998A-56C09A226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861" y="623495"/>
            <a:ext cx="9688277" cy="6097979"/>
          </a:xfrm>
          <a:prstGeom prst="rect">
            <a:avLst/>
          </a:prstGeom>
        </p:spPr>
      </p:pic>
    </p:spTree>
    <p:extLst>
      <p:ext uri="{BB962C8B-B14F-4D97-AF65-F5344CB8AC3E}">
        <p14:creationId xmlns:p14="http://schemas.microsoft.com/office/powerpoint/2010/main" val="118642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INDUSTRY OVERVIEW</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519659" y="2051159"/>
            <a:ext cx="11152682" cy="4365598"/>
          </a:xfrm>
        </p:spPr>
        <p:txBody>
          <a:bodyPr>
            <a:normAutofit fontScale="92500" lnSpcReduction="20000"/>
          </a:bodyPr>
          <a:lstStyle/>
          <a:p>
            <a:pPr algn="just">
              <a:buFont typeface="Arial" pitchFamily="34" charset="0"/>
              <a:buChar char="•"/>
            </a:pPr>
            <a:r>
              <a:rPr lang="en-US" b="1" dirty="0">
                <a:latin typeface="Times New Roman" panose="02020603050405020304" pitchFamily="18" charset="0"/>
                <a:cs typeface="Times New Roman" panose="02020603050405020304" pitchFamily="18" charset="0"/>
              </a:rPr>
              <a:t>Market Size and Growth</a:t>
            </a:r>
            <a:endParaRPr lang="en-US" b="1" dirty="0">
              <a:latin typeface="Arial" panose="020B0604020202020204" pitchFamily="34" charset="0"/>
              <a:cs typeface="Arial" panose="020B0604020202020204" pitchFamily="34" charset="0"/>
            </a:endParaRPr>
          </a:p>
          <a:p>
            <a:pPr algn="just">
              <a:buFont typeface="Arial" pitchFamily="34" charset="0"/>
              <a:buChar char="•"/>
            </a:pPr>
            <a:r>
              <a:rPr lang="en-US" dirty="0">
                <a:latin typeface="Times New Roman" panose="02020603050405020304" pitchFamily="18" charset="0"/>
                <a:cs typeface="Times New Roman" panose="02020603050405020304" pitchFamily="18" charset="0"/>
              </a:rPr>
              <a:t>The e-commerce t-shirt industry has experienced substantial growth in recent years. Factors     contributing to this growth include the rise of online shopping, customization options, and the increasing popularity of graphic and statement t-shirts. The COVID-19 pandemic also accelerated the shift toward online shopping, benefiting e-commerce businesses, including those specializing in t-shirts</a:t>
            </a:r>
            <a:r>
              <a:rPr lang="en-US" sz="2600" dirty="0">
                <a:latin typeface="Times New Roman" panose="02020603050405020304" pitchFamily="18" charset="0"/>
                <a:cs typeface="Times New Roman" panose="02020603050405020304" pitchFamily="18" charset="0"/>
              </a:rPr>
              <a:t>.</a:t>
            </a:r>
          </a:p>
          <a:p>
            <a:pPr algn="just">
              <a:buFont typeface="Arial" pitchFamily="34" charset="0"/>
              <a:buChar char="•"/>
            </a:pPr>
            <a:r>
              <a:rPr lang="en-US" b="1" dirty="0">
                <a:latin typeface="Times New Roman" panose="02020603050405020304" pitchFamily="18" charset="0"/>
                <a:cs typeface="Times New Roman" panose="02020603050405020304" pitchFamily="18" charset="0"/>
              </a:rPr>
              <a:t>Future Outlook</a:t>
            </a:r>
          </a:p>
          <a:p>
            <a:pPr algn="just">
              <a:buFont typeface="Arial" pitchFamily="34" charset="0"/>
              <a:buChar char="•"/>
            </a:pPr>
            <a:r>
              <a:rPr lang="en-US" dirty="0">
                <a:latin typeface="Times New Roman" panose="02020603050405020304" pitchFamily="18" charset="0"/>
                <a:cs typeface="Times New Roman" panose="02020603050405020304" pitchFamily="18" charset="0"/>
              </a:rPr>
              <a:t>The e-commerce t-shirt industry is likely to continue evolving, with a focus on personalization, sustainability, and innovative marketing strategies. As e-commerce technologies advance, t-shirt websites will need to adapt to changing consumer preferences and market dynamics to remain competitive. Keeping an eye on trends and continuously engaging with customers will be key to long-term success in this sector.</a:t>
            </a:r>
          </a:p>
          <a:p>
            <a:pPr algn="l">
              <a:buFont typeface="Arial" pitchFamily="34" charset="0"/>
              <a:buChar char="•"/>
            </a:pPr>
            <a:endParaRPr lang="en-US" sz="2600" dirty="0">
              <a:latin typeface="Times New Roman" panose="02020603050405020304" pitchFamily="18" charset="0"/>
              <a:cs typeface="Times New Roman" panose="02020603050405020304" pitchFamily="18" charset="0"/>
            </a:endParaRPr>
          </a:p>
          <a:p>
            <a:pPr algn="l"/>
            <a:r>
              <a:rPr lang="en-US" sz="2600" dirty="0">
                <a:latin typeface="Times New Roman" panose="02020603050405020304" pitchFamily="18" charset="0"/>
                <a:cs typeface="Times New Roman" panose="02020603050405020304" pitchFamily="18" charset="0"/>
              </a:rPr>
              <a:t> </a:t>
            </a: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D1CA-E680-3D73-C08A-C48AEA8782E4}"/>
              </a:ext>
            </a:extLst>
          </p:cNvPr>
          <p:cNvSpPr>
            <a:spLocks noGrp="1"/>
          </p:cNvSpPr>
          <p:nvPr>
            <p:ph type="title"/>
          </p:nvPr>
        </p:nvSpPr>
        <p:spPr/>
        <p:txBody>
          <a:bodyPr>
            <a:normAutofit fontScale="90000"/>
          </a:bodyPr>
          <a:lstStyle/>
          <a:p>
            <a:r>
              <a:rPr lang="en-IN" dirty="0"/>
              <a:t>                                       </a:t>
            </a: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r>
              <a:rPr lang="en-IN" dirty="0"/>
              <a:t>         .</a:t>
            </a:r>
          </a:p>
        </p:txBody>
      </p:sp>
      <p:sp>
        <p:nvSpPr>
          <p:cNvPr id="4" name="Footer Placeholder 3">
            <a:extLst>
              <a:ext uri="{FF2B5EF4-FFF2-40B4-BE49-F238E27FC236}">
                <a16:creationId xmlns:a16="http://schemas.microsoft.com/office/drawing/2014/main" id="{3FC3D37D-E026-6E1D-FB12-E0255E484F5F}"/>
              </a:ext>
            </a:extLst>
          </p:cNvPr>
          <p:cNvSpPr>
            <a:spLocks noGrp="1"/>
          </p:cNvSpPr>
          <p:nvPr>
            <p:ph type="ftr" sz="quarter" idx="11"/>
          </p:nvPr>
        </p:nvSpPr>
        <p:spPr/>
        <p:txBody>
          <a:bodyPr/>
          <a:lstStyle/>
          <a:p>
            <a:r>
              <a:rPr lang="en-US" dirty="0"/>
              <a:t>© Edunet Foundation. All rights reserved.</a:t>
            </a:r>
          </a:p>
        </p:txBody>
      </p:sp>
      <p:pic>
        <p:nvPicPr>
          <p:cNvPr id="1028" name="Picture 4" descr="Digital Lending Platform Market Size, Share, Trends &amp; Forecast">
            <a:extLst>
              <a:ext uri="{FF2B5EF4-FFF2-40B4-BE49-F238E27FC236}">
                <a16:creationId xmlns:a16="http://schemas.microsoft.com/office/drawing/2014/main" id="{2590626A-DEBB-9175-9B2F-9A3182E372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1391" y="1487968"/>
            <a:ext cx="7459437" cy="417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363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34F1-23D7-56A3-9E63-3DA3FC73ABF0}"/>
              </a:ext>
            </a:extLst>
          </p:cNvPr>
          <p:cNvSpPr>
            <a:spLocks noGrp="1"/>
          </p:cNvSpPr>
          <p:nvPr>
            <p:ph type="title"/>
          </p:nvPr>
        </p:nvSpPr>
        <p:spPr/>
        <p:txBody>
          <a:bodyPr/>
          <a:lstStyle/>
          <a:p>
            <a:r>
              <a:rPr lang="en-IN" dirty="0">
                <a:latin typeface="Arial Rounded MT Bold" panose="020F0704030504030204" pitchFamily="34" charset="0"/>
              </a:rPr>
              <a:t>             </a:t>
            </a:r>
            <a:br>
              <a:rPr lang="en-IN" dirty="0">
                <a:latin typeface="Arial Rounded MT Bold" panose="020F0704030504030204" pitchFamily="34" charset="0"/>
              </a:rPr>
            </a:br>
            <a:r>
              <a:rPr lang="en-IN" dirty="0">
                <a:latin typeface="Arial Rounded MT Bold" panose="020F0704030504030204" pitchFamily="34" charset="0"/>
              </a:rPr>
              <a:t>                  </a:t>
            </a:r>
            <a:r>
              <a:rPr lang="en-IN" dirty="0">
                <a:solidFill>
                  <a:schemeClr val="accent5">
                    <a:lumMod val="75000"/>
                  </a:schemeClr>
                </a:solidFill>
                <a:latin typeface="Arial Rounded MT Bold" panose="020F0704030504030204" pitchFamily="34" charset="0"/>
              </a:rPr>
              <a:t>ARCHITECTURE</a:t>
            </a:r>
          </a:p>
        </p:txBody>
      </p:sp>
      <p:sp>
        <p:nvSpPr>
          <p:cNvPr id="4" name="Footer Placeholder 3">
            <a:extLst>
              <a:ext uri="{FF2B5EF4-FFF2-40B4-BE49-F238E27FC236}">
                <a16:creationId xmlns:a16="http://schemas.microsoft.com/office/drawing/2014/main" id="{69C5C0C7-7013-EFD1-30C5-01388FC33220}"/>
              </a:ext>
            </a:extLst>
          </p:cNvPr>
          <p:cNvSpPr>
            <a:spLocks noGrp="1"/>
          </p:cNvSpPr>
          <p:nvPr>
            <p:ph type="ftr" sz="quarter" idx="11"/>
          </p:nvPr>
        </p:nvSpPr>
        <p:spPr/>
        <p:txBody>
          <a:bodyPr/>
          <a:lstStyle/>
          <a:p>
            <a:r>
              <a:rPr lang="en-US" dirty="0"/>
              <a:t>© Edunet Foundation. All rights reserved.</a:t>
            </a:r>
          </a:p>
        </p:txBody>
      </p:sp>
      <p:pic>
        <p:nvPicPr>
          <p:cNvPr id="1026" name="Picture 2" descr="Web Application Architecture [Complete Guide &amp; Diagrams]">
            <a:extLst>
              <a:ext uri="{FF2B5EF4-FFF2-40B4-BE49-F238E27FC236}">
                <a16:creationId xmlns:a16="http://schemas.microsoft.com/office/drawing/2014/main" id="{C364B584-CF2A-21ED-1420-4B1EA2F5D5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0035" y="1883228"/>
            <a:ext cx="9731930" cy="391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97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CD40-A177-3445-222F-DB870B79A2D5}"/>
              </a:ext>
            </a:extLst>
          </p:cNvPr>
          <p:cNvSpPr>
            <a:spLocks noGrp="1"/>
          </p:cNvSpPr>
          <p:nvPr>
            <p:ph type="title"/>
          </p:nvPr>
        </p:nvSpPr>
        <p:spPr/>
        <p:txBody>
          <a:bodyPr>
            <a:normAutofit/>
          </a:bodyPr>
          <a:lstStyle/>
          <a:p>
            <a:pPr algn="ctr"/>
            <a:r>
              <a:rPr lang="en-IN" dirty="0">
                <a:solidFill>
                  <a:schemeClr val="accent5">
                    <a:lumMod val="75000"/>
                  </a:schemeClr>
                </a:solidFill>
                <a:latin typeface="Arial" panose="020B0604020202020204" pitchFamily="34" charset="0"/>
                <a:cs typeface="Arial" panose="020B0604020202020204" pitchFamily="34" charset="0"/>
              </a:rPr>
              <a:t>    </a:t>
            </a:r>
            <a:br>
              <a:rPr lang="en-IN" dirty="0">
                <a:solidFill>
                  <a:schemeClr val="accent5">
                    <a:lumMod val="75000"/>
                  </a:schemeClr>
                </a:solidFill>
                <a:latin typeface="Arial" panose="020B0604020202020204" pitchFamily="34" charset="0"/>
                <a:cs typeface="Arial" panose="020B0604020202020204" pitchFamily="34" charset="0"/>
              </a:rPr>
            </a:br>
            <a:r>
              <a:rPr lang="en-IN" dirty="0">
                <a:solidFill>
                  <a:schemeClr val="accent5">
                    <a:lumMod val="75000"/>
                  </a:schemeClr>
                </a:solidFill>
                <a:latin typeface="Arial Rounded MT Bold" panose="020F0704030504030204" pitchFamily="34" charset="0"/>
                <a:cs typeface="Arial" panose="020B0604020202020204" pitchFamily="34" charset="0"/>
              </a:rPr>
              <a:t>         TECHNICAL RESOURCES</a:t>
            </a:r>
          </a:p>
        </p:txBody>
      </p:sp>
      <p:sp>
        <p:nvSpPr>
          <p:cNvPr id="4" name="Footer Placeholder 3">
            <a:extLst>
              <a:ext uri="{FF2B5EF4-FFF2-40B4-BE49-F238E27FC236}">
                <a16:creationId xmlns:a16="http://schemas.microsoft.com/office/drawing/2014/main" id="{833DB46C-9722-E1EF-F72C-2C8AC85A0EA3}"/>
              </a:ext>
            </a:extLst>
          </p:cNvPr>
          <p:cNvSpPr>
            <a:spLocks noGrp="1"/>
          </p:cNvSpPr>
          <p:nvPr>
            <p:ph type="ftr" sz="quarter" idx="11"/>
          </p:nvPr>
        </p:nvSpPr>
        <p:spPr/>
        <p:txBody>
          <a:bodyPr/>
          <a:lstStyle/>
          <a:p>
            <a:r>
              <a:rPr lang="en-US" dirty="0"/>
              <a:t>© Edunet Foundation. All rights reserved.</a:t>
            </a:r>
          </a:p>
        </p:txBody>
      </p:sp>
      <p:pic>
        <p:nvPicPr>
          <p:cNvPr id="6" name="Content Placeholder 5">
            <a:extLst>
              <a:ext uri="{FF2B5EF4-FFF2-40B4-BE49-F238E27FC236}">
                <a16:creationId xmlns:a16="http://schemas.microsoft.com/office/drawing/2014/main" id="{D92C251B-A731-227D-F21C-0BF507A1A2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3680" y="1874838"/>
            <a:ext cx="9641839" cy="4297362"/>
          </a:xfrm>
        </p:spPr>
      </p:pic>
    </p:spTree>
    <p:extLst>
      <p:ext uri="{BB962C8B-B14F-4D97-AF65-F5344CB8AC3E}">
        <p14:creationId xmlns:p14="http://schemas.microsoft.com/office/powerpoint/2010/main" val="2140960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1195</Words>
  <Application>Microsoft Office PowerPoint</Application>
  <PresentationFormat>Widescreen</PresentationFormat>
  <Paragraphs>140</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Rounded MT Bold</vt:lpstr>
      <vt:lpstr>Bahnschrift SemiBold</vt:lpstr>
      <vt:lpstr>Calibri</vt:lpstr>
      <vt:lpstr>Calibri Light</vt:lpstr>
      <vt:lpstr>Times New Roman</vt:lpstr>
      <vt:lpstr>Wingdings</vt:lpstr>
      <vt:lpstr>Office Theme</vt:lpstr>
      <vt:lpstr> TRACK1_APPLIED_CC_FOR_SOFTWARE_DEPLOYMENT E-COMMERCE (T-SHIRT FACTORY)</vt:lpstr>
      <vt:lpstr>OUTLINE</vt:lpstr>
      <vt:lpstr>PowerPoint Presentation</vt:lpstr>
      <vt:lpstr>INTRODUCTION</vt:lpstr>
      <vt:lpstr>PowerPoint Presentation</vt:lpstr>
      <vt:lpstr>INDUSTRY OVERVIEW</vt:lpstr>
      <vt:lpstr>                                                            .</vt:lpstr>
      <vt:lpstr>                                ARCHITECTURE</vt:lpstr>
      <vt:lpstr>              TECHNICAL RESOURCES</vt:lpstr>
      <vt:lpstr>HTML</vt:lpstr>
      <vt:lpstr>                                                             CSS</vt:lpstr>
      <vt:lpstr>IMPLEMENTATION &amp; DESIGINING</vt:lpstr>
      <vt:lpstr> RESULT</vt:lpstr>
      <vt:lpstr>                                       .</vt:lpstr>
      <vt:lpstr>PowerPoint Presentation</vt:lpstr>
      <vt:lpstr>PowerPoint Presentation</vt:lpstr>
      <vt:lpstr>                    PROJECT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Hari Prasad Raju</cp:lastModifiedBy>
  <cp:revision>53</cp:revision>
  <dcterms:created xsi:type="dcterms:W3CDTF">2021-04-26T07:43:48Z</dcterms:created>
  <dcterms:modified xsi:type="dcterms:W3CDTF">2023-09-30T05:57:19Z</dcterms:modified>
</cp:coreProperties>
</file>